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61" r:id="rId2"/>
    <p:sldId id="256" r:id="rId3"/>
    <p:sldId id="265" r:id="rId4"/>
    <p:sldId id="263" r:id="rId5"/>
    <p:sldId id="264" r:id="rId6"/>
    <p:sldId id="258" r:id="rId7"/>
    <p:sldId id="262" r:id="rId8"/>
    <p:sldId id="259" r:id="rId9"/>
    <p:sldId id="260"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FED237-0155-4446-AB6C-B584CE8AE6BA}" v="1" dt="2023-02-20T13:31:07.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79" d="100"/>
          <a:sy n="79" d="100"/>
        </p:scale>
        <p:origin x="8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E4FED237-0155-4446-AB6C-B584CE8AE6BA}"/>
    <pc:docChg chg="undo custSel addSld delSld modSld sldOrd">
      <pc:chgData name="Shailee Upadhayay" userId="556280587117f9d7" providerId="LiveId" clId="{E4FED237-0155-4446-AB6C-B584CE8AE6BA}" dt="2023-02-20T14:47:05.775" v="141" actId="122"/>
      <pc:docMkLst>
        <pc:docMk/>
      </pc:docMkLst>
      <pc:sldChg chg="modSp mod ord">
        <pc:chgData name="Shailee Upadhayay" userId="556280587117f9d7" providerId="LiveId" clId="{E4FED237-0155-4446-AB6C-B584CE8AE6BA}" dt="2023-02-20T14:40:42.900" v="84" actId="14100"/>
        <pc:sldMkLst>
          <pc:docMk/>
          <pc:sldMk cId="2592207722" sldId="256"/>
        </pc:sldMkLst>
        <pc:spChg chg="mod">
          <ac:chgData name="Shailee Upadhayay" userId="556280587117f9d7" providerId="LiveId" clId="{E4FED237-0155-4446-AB6C-B584CE8AE6BA}" dt="2023-02-20T14:40:42.900" v="84" actId="14100"/>
          <ac:spMkLst>
            <pc:docMk/>
            <pc:sldMk cId="2592207722" sldId="256"/>
            <ac:spMk id="2" creationId="{BB5537AB-E2E2-E96D-7F2D-B16011DEEE84}"/>
          </ac:spMkLst>
        </pc:spChg>
        <pc:spChg chg="mod">
          <ac:chgData name="Shailee Upadhayay" userId="556280587117f9d7" providerId="LiveId" clId="{E4FED237-0155-4446-AB6C-B584CE8AE6BA}" dt="2023-02-20T13:33:13.795" v="25" actId="20577"/>
          <ac:spMkLst>
            <pc:docMk/>
            <pc:sldMk cId="2592207722" sldId="256"/>
            <ac:spMk id="3" creationId="{31AD596B-B062-2D84-C1DB-E706355A7A89}"/>
          </ac:spMkLst>
        </pc:spChg>
      </pc:sldChg>
      <pc:sldChg chg="modSp del mod ord">
        <pc:chgData name="Shailee Upadhayay" userId="556280587117f9d7" providerId="LiveId" clId="{E4FED237-0155-4446-AB6C-B584CE8AE6BA}" dt="2023-02-20T14:46:27.428" v="119" actId="2696"/>
        <pc:sldMkLst>
          <pc:docMk/>
          <pc:sldMk cId="1182625559" sldId="257"/>
        </pc:sldMkLst>
        <pc:spChg chg="mod">
          <ac:chgData name="Shailee Upadhayay" userId="556280587117f9d7" providerId="LiveId" clId="{E4FED237-0155-4446-AB6C-B584CE8AE6BA}" dt="2023-02-20T13:34:11.559" v="36" actId="20577"/>
          <ac:spMkLst>
            <pc:docMk/>
            <pc:sldMk cId="1182625559" sldId="257"/>
            <ac:spMk id="3" creationId="{DC0AE87A-64B0-FC54-048E-8313887C752A}"/>
          </ac:spMkLst>
        </pc:spChg>
      </pc:sldChg>
      <pc:sldChg chg="modSp mod">
        <pc:chgData name="Shailee Upadhayay" userId="556280587117f9d7" providerId="LiveId" clId="{E4FED237-0155-4446-AB6C-B584CE8AE6BA}" dt="2023-02-20T14:39:02.227" v="81" actId="12"/>
        <pc:sldMkLst>
          <pc:docMk/>
          <pc:sldMk cId="322840822" sldId="258"/>
        </pc:sldMkLst>
        <pc:spChg chg="mod">
          <ac:chgData name="Shailee Upadhayay" userId="556280587117f9d7" providerId="LiveId" clId="{E4FED237-0155-4446-AB6C-B584CE8AE6BA}" dt="2023-02-20T14:36:34.495" v="60" actId="122"/>
          <ac:spMkLst>
            <pc:docMk/>
            <pc:sldMk cId="322840822" sldId="258"/>
            <ac:spMk id="2" creationId="{C01BE73E-DFE0-6626-F2D3-94859A84987B}"/>
          </ac:spMkLst>
        </pc:spChg>
        <pc:spChg chg="mod">
          <ac:chgData name="Shailee Upadhayay" userId="556280587117f9d7" providerId="LiveId" clId="{E4FED237-0155-4446-AB6C-B584CE8AE6BA}" dt="2023-02-20T14:39:02.227" v="81" actId="12"/>
          <ac:spMkLst>
            <pc:docMk/>
            <pc:sldMk cId="322840822" sldId="258"/>
            <ac:spMk id="3" creationId="{EBB054D4-7194-13E1-D6BE-E9152E63215B}"/>
          </ac:spMkLst>
        </pc:spChg>
      </pc:sldChg>
      <pc:sldChg chg="modSp mod">
        <pc:chgData name="Shailee Upadhayay" userId="556280587117f9d7" providerId="LiveId" clId="{E4FED237-0155-4446-AB6C-B584CE8AE6BA}" dt="2023-02-20T14:40:28.260" v="82" actId="207"/>
        <pc:sldMkLst>
          <pc:docMk/>
          <pc:sldMk cId="2882112810" sldId="259"/>
        </pc:sldMkLst>
        <pc:spChg chg="mod">
          <ac:chgData name="Shailee Upadhayay" userId="556280587117f9d7" providerId="LiveId" clId="{E4FED237-0155-4446-AB6C-B584CE8AE6BA}" dt="2023-02-20T14:40:28.260" v="82" actId="207"/>
          <ac:spMkLst>
            <pc:docMk/>
            <pc:sldMk cId="2882112810" sldId="259"/>
            <ac:spMk id="2" creationId="{FEA27A3F-1007-EFEC-1109-1994881AA611}"/>
          </ac:spMkLst>
        </pc:spChg>
        <pc:spChg chg="mod">
          <ac:chgData name="Shailee Upadhayay" userId="556280587117f9d7" providerId="LiveId" clId="{E4FED237-0155-4446-AB6C-B584CE8AE6BA}" dt="2023-02-20T13:34:58.583" v="42" actId="20577"/>
          <ac:spMkLst>
            <pc:docMk/>
            <pc:sldMk cId="2882112810" sldId="259"/>
            <ac:spMk id="3" creationId="{FE8B3FBD-2528-2CC2-7E21-430F98A06B6B}"/>
          </ac:spMkLst>
        </pc:spChg>
      </pc:sldChg>
      <pc:sldChg chg="addSp delSp modSp new mod">
        <pc:chgData name="Shailee Upadhayay" userId="556280587117f9d7" providerId="LiveId" clId="{E4FED237-0155-4446-AB6C-B584CE8AE6BA}" dt="2023-02-20T13:31:31.244" v="8" actId="1076"/>
        <pc:sldMkLst>
          <pc:docMk/>
          <pc:sldMk cId="2674014138" sldId="261"/>
        </pc:sldMkLst>
        <pc:spChg chg="del">
          <ac:chgData name="Shailee Upadhayay" userId="556280587117f9d7" providerId="LiveId" clId="{E4FED237-0155-4446-AB6C-B584CE8AE6BA}" dt="2023-02-20T13:31:07.274" v="3"/>
          <ac:spMkLst>
            <pc:docMk/>
            <pc:sldMk cId="2674014138" sldId="261"/>
            <ac:spMk id="3" creationId="{D90D76AC-B8E3-BC4D-001A-AEC2C4143A8E}"/>
          </ac:spMkLst>
        </pc:spChg>
        <pc:picChg chg="add mod">
          <ac:chgData name="Shailee Upadhayay" userId="556280587117f9d7" providerId="LiveId" clId="{E4FED237-0155-4446-AB6C-B584CE8AE6BA}" dt="2023-02-20T13:31:31.244" v="8" actId="1076"/>
          <ac:picMkLst>
            <pc:docMk/>
            <pc:sldMk cId="2674014138" sldId="261"/>
            <ac:picMk id="4" creationId="{A6CB7353-5F24-C411-8D18-D4A8D3970F71}"/>
          </ac:picMkLst>
        </pc:picChg>
      </pc:sldChg>
      <pc:sldChg chg="modSp new mod ord">
        <pc:chgData name="Shailee Upadhayay" userId="556280587117f9d7" providerId="LiveId" clId="{E4FED237-0155-4446-AB6C-B584CE8AE6BA}" dt="2023-02-20T14:38:52.062" v="80" actId="12"/>
        <pc:sldMkLst>
          <pc:docMk/>
          <pc:sldMk cId="3667978699" sldId="262"/>
        </pc:sldMkLst>
        <pc:spChg chg="mod">
          <ac:chgData name="Shailee Upadhayay" userId="556280587117f9d7" providerId="LiveId" clId="{E4FED237-0155-4446-AB6C-B584CE8AE6BA}" dt="2023-02-20T14:38:52.062" v="80" actId="12"/>
          <ac:spMkLst>
            <pc:docMk/>
            <pc:sldMk cId="3667978699" sldId="262"/>
            <ac:spMk id="3" creationId="{A84ECFE5-B15C-40FC-1B0E-9E062CE4DB7F}"/>
          </ac:spMkLst>
        </pc:spChg>
      </pc:sldChg>
      <pc:sldChg chg="modSp new mod">
        <pc:chgData name="Shailee Upadhayay" userId="556280587117f9d7" providerId="LiveId" clId="{E4FED237-0155-4446-AB6C-B584CE8AE6BA}" dt="2023-02-20T14:43:29.549" v="106" actId="12"/>
        <pc:sldMkLst>
          <pc:docMk/>
          <pc:sldMk cId="2539194470" sldId="263"/>
        </pc:sldMkLst>
        <pc:spChg chg="mod">
          <ac:chgData name="Shailee Upadhayay" userId="556280587117f9d7" providerId="LiveId" clId="{E4FED237-0155-4446-AB6C-B584CE8AE6BA}" dt="2023-02-20T14:42:08.291" v="93" actId="123"/>
          <ac:spMkLst>
            <pc:docMk/>
            <pc:sldMk cId="2539194470" sldId="263"/>
            <ac:spMk id="2" creationId="{E07AF4CF-8DA2-FBE3-D395-6136FACCA563}"/>
          </ac:spMkLst>
        </pc:spChg>
        <pc:spChg chg="mod">
          <ac:chgData name="Shailee Upadhayay" userId="556280587117f9d7" providerId="LiveId" clId="{E4FED237-0155-4446-AB6C-B584CE8AE6BA}" dt="2023-02-20T14:43:29.549" v="106" actId="12"/>
          <ac:spMkLst>
            <pc:docMk/>
            <pc:sldMk cId="2539194470" sldId="263"/>
            <ac:spMk id="3" creationId="{53BC6EB6-771F-2389-7F96-59A13E839E80}"/>
          </ac:spMkLst>
        </pc:spChg>
      </pc:sldChg>
      <pc:sldChg chg="modSp new mod">
        <pc:chgData name="Shailee Upadhayay" userId="556280587117f9d7" providerId="LiveId" clId="{E4FED237-0155-4446-AB6C-B584CE8AE6BA}" dt="2023-02-20T14:43:17.505" v="104" actId="12"/>
        <pc:sldMkLst>
          <pc:docMk/>
          <pc:sldMk cId="3944405204" sldId="264"/>
        </pc:sldMkLst>
        <pc:spChg chg="mod">
          <ac:chgData name="Shailee Upadhayay" userId="556280587117f9d7" providerId="LiveId" clId="{E4FED237-0155-4446-AB6C-B584CE8AE6BA}" dt="2023-02-20T14:43:17.505" v="104" actId="12"/>
          <ac:spMkLst>
            <pc:docMk/>
            <pc:sldMk cId="3944405204" sldId="264"/>
            <ac:spMk id="3" creationId="{42468FEF-5112-2B98-5283-4AEB9360C2F0}"/>
          </ac:spMkLst>
        </pc:spChg>
      </pc:sldChg>
      <pc:sldChg chg="modSp new mod">
        <pc:chgData name="Shailee Upadhayay" userId="556280587117f9d7" providerId="LiveId" clId="{E4FED237-0155-4446-AB6C-B584CE8AE6BA}" dt="2023-02-20T14:45:46.202" v="118" actId="123"/>
        <pc:sldMkLst>
          <pc:docMk/>
          <pc:sldMk cId="1493558439" sldId="265"/>
        </pc:sldMkLst>
        <pc:spChg chg="mod">
          <ac:chgData name="Shailee Upadhayay" userId="556280587117f9d7" providerId="LiveId" clId="{E4FED237-0155-4446-AB6C-B584CE8AE6BA}" dt="2023-02-20T14:45:46.202" v="118" actId="123"/>
          <ac:spMkLst>
            <pc:docMk/>
            <pc:sldMk cId="1493558439" sldId="265"/>
            <ac:spMk id="3" creationId="{A263D431-E684-39B8-C2FD-D9A5318108A8}"/>
          </ac:spMkLst>
        </pc:spChg>
      </pc:sldChg>
      <pc:sldChg chg="modSp new mod">
        <pc:chgData name="Shailee Upadhayay" userId="556280587117f9d7" providerId="LiveId" clId="{E4FED237-0155-4446-AB6C-B584CE8AE6BA}" dt="2023-02-20T14:47:05.775" v="141" actId="122"/>
        <pc:sldMkLst>
          <pc:docMk/>
          <pc:sldMk cId="649253918" sldId="266"/>
        </pc:sldMkLst>
        <pc:spChg chg="mod">
          <ac:chgData name="Shailee Upadhayay" userId="556280587117f9d7" providerId="LiveId" clId="{E4FED237-0155-4446-AB6C-B584CE8AE6BA}" dt="2023-02-20T14:47:05.775" v="141" actId="122"/>
          <ac:spMkLst>
            <pc:docMk/>
            <pc:sldMk cId="649253918" sldId="266"/>
            <ac:spMk id="3" creationId="{384CC6C6-4568-D6CC-9616-C79EAAC8FFD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5D5232-28A3-49D8-9F2C-F43280F7414F}"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1891158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D5232-28A3-49D8-9F2C-F43280F7414F}"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340759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D5232-28A3-49D8-9F2C-F43280F7414F}"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1C9DCE-2452-4661-A8C3-9E015ECBF6D4}"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7767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D5232-28A3-49D8-9F2C-F43280F7414F}"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803362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D5232-28A3-49D8-9F2C-F43280F7414F}"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1C9DCE-2452-4661-A8C3-9E015ECBF6D4}"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9213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D5232-28A3-49D8-9F2C-F43280F7414F}"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2428045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5D5232-28A3-49D8-9F2C-F43280F7414F}"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2986343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5D5232-28A3-49D8-9F2C-F43280F7414F}"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30252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5D5232-28A3-49D8-9F2C-F43280F7414F}"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176899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D5232-28A3-49D8-9F2C-F43280F7414F}"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91071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5D5232-28A3-49D8-9F2C-F43280F7414F}" type="datetimeFigureOut">
              <a:rPr lang="en-IN" smtClean="0"/>
              <a:t>20-02-2023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429312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5D5232-28A3-49D8-9F2C-F43280F7414F}" type="datetimeFigureOut">
              <a:rPr lang="en-IN" smtClean="0"/>
              <a:t>20-02-2023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249584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5D5232-28A3-49D8-9F2C-F43280F7414F}" type="datetimeFigureOut">
              <a:rPr lang="en-IN" smtClean="0"/>
              <a:t>20-02-2023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2851345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5D5232-28A3-49D8-9F2C-F43280F7414F}" type="datetimeFigureOut">
              <a:rPr lang="en-IN" smtClean="0"/>
              <a:t>20-02-2023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368533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5D5232-28A3-49D8-9F2C-F43280F7414F}" type="datetimeFigureOut">
              <a:rPr lang="en-IN" smtClean="0"/>
              <a:t>20-02-2023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1C9DCE-2452-4661-A8C3-9E015ECBF6D4}" type="slidenum">
              <a:rPr lang="en-IN" smtClean="0"/>
              <a:t>‹#›</a:t>
            </a:fld>
            <a:endParaRPr lang="en-IN"/>
          </a:p>
        </p:txBody>
      </p:sp>
    </p:spTree>
    <p:extLst>
      <p:ext uri="{BB962C8B-B14F-4D97-AF65-F5344CB8AC3E}">
        <p14:creationId xmlns:p14="http://schemas.microsoft.com/office/powerpoint/2010/main" val="577048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1C9DCE-2452-4661-A8C3-9E015ECBF6D4}" type="slidenum">
              <a:rPr lang="en-IN" smtClean="0"/>
              <a:t>‹#›</a:t>
            </a:fld>
            <a:endParaRPr lang="en-IN"/>
          </a:p>
        </p:txBody>
      </p:sp>
      <p:sp>
        <p:nvSpPr>
          <p:cNvPr id="5" name="Date Placeholder 4"/>
          <p:cNvSpPr>
            <a:spLocks noGrp="1"/>
          </p:cNvSpPr>
          <p:nvPr>
            <p:ph type="dt" sz="half" idx="10"/>
          </p:nvPr>
        </p:nvSpPr>
        <p:spPr/>
        <p:txBody>
          <a:bodyPr/>
          <a:lstStyle/>
          <a:p>
            <a:fld id="{305D5232-28A3-49D8-9F2C-F43280F7414F}" type="datetimeFigureOut">
              <a:rPr lang="en-IN" smtClean="0"/>
              <a:t>20-02-2023</a:t>
            </a:fld>
            <a:endParaRPr lang="en-IN"/>
          </a:p>
        </p:txBody>
      </p:sp>
    </p:spTree>
    <p:extLst>
      <p:ext uri="{BB962C8B-B14F-4D97-AF65-F5344CB8AC3E}">
        <p14:creationId xmlns:p14="http://schemas.microsoft.com/office/powerpoint/2010/main" val="565385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5D5232-28A3-49D8-9F2C-F43280F7414F}" type="datetimeFigureOut">
              <a:rPr lang="en-IN" smtClean="0"/>
              <a:t>20-02-2023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E1C9DCE-2452-4661-A8C3-9E015ECBF6D4}" type="slidenum">
              <a:rPr lang="en-IN" smtClean="0"/>
              <a:t>‹#›</a:t>
            </a:fld>
            <a:endParaRPr lang="en-IN"/>
          </a:p>
        </p:txBody>
      </p:sp>
    </p:spTree>
    <p:extLst>
      <p:ext uri="{BB962C8B-B14F-4D97-AF65-F5344CB8AC3E}">
        <p14:creationId xmlns:p14="http://schemas.microsoft.com/office/powerpoint/2010/main" val="3941152688"/>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questionpro.com/blog/sample/" TargetMode="External"/><Relationship Id="rId2" Type="http://schemas.openxmlformats.org/officeDocument/2006/relationships/hyperlink" Target="https://www.questionpro.com/blog/surveys/" TargetMode="External"/><Relationship Id="rId1" Type="http://schemas.openxmlformats.org/officeDocument/2006/relationships/slideLayout" Target="../slideLayouts/slideLayout2.xml"/><Relationship Id="rId4" Type="http://schemas.openxmlformats.org/officeDocument/2006/relationships/hyperlink" Target="https://www.questionpro.com/audie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questionpro.com/blog/customer-churn/" TargetMode="External"/><Relationship Id="rId2" Type="http://schemas.openxmlformats.org/officeDocument/2006/relationships/hyperlink" Target="https://www.questionpro.com/customer-satisfaction.html" TargetMode="External"/><Relationship Id="rId1" Type="http://schemas.openxmlformats.org/officeDocument/2006/relationships/slideLayout" Target="../slideLayouts/slideLayout2.xml"/><Relationship Id="rId4" Type="http://schemas.openxmlformats.org/officeDocument/2006/relationships/hyperlink" Target="https://www.questionpro.com/blog/customer-journey-ma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urveymonkey.com/market-research/data-quali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urveymonkey.com/mp/quantitative-vs-qualitative-research/" TargetMode="External"/><Relationship Id="rId2" Type="http://schemas.openxmlformats.org/officeDocument/2006/relationships/hyperlink" Target="https://www.surveymonkey.com/resources/identify-and-reach-your-target-market-with-survey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B1E3E-8FBF-AD08-4144-B752814D5BCC}"/>
              </a:ext>
            </a:extLst>
          </p:cNvPr>
          <p:cNvSpPr>
            <a:spLocks noGrp="1"/>
          </p:cNvSpPr>
          <p:nvPr>
            <p:ph type="title"/>
          </p:nvPr>
        </p:nvSpPr>
        <p:spPr/>
        <p:txBody>
          <a:bodyPr/>
          <a:lstStyle/>
          <a:p>
            <a:endParaRPr lang="en-IN"/>
          </a:p>
        </p:txBody>
      </p:sp>
      <p:pic>
        <p:nvPicPr>
          <p:cNvPr id="4" name="Content Placeholder 3">
            <a:extLst>
              <a:ext uri="{FF2B5EF4-FFF2-40B4-BE49-F238E27FC236}">
                <a16:creationId xmlns:a16="http://schemas.microsoft.com/office/drawing/2014/main" id="{A6CB7353-5F24-C411-8D18-D4A8D3970F71}"/>
              </a:ext>
            </a:extLst>
          </p:cNvPr>
          <p:cNvPicPr>
            <a:picLocks noGrp="1" noChangeAspect="1"/>
          </p:cNvPicPr>
          <p:nvPr>
            <p:ph idx="1"/>
          </p:nvPr>
        </p:nvPicPr>
        <p:blipFill>
          <a:blip r:embed="rId2"/>
          <a:stretch>
            <a:fillRect/>
          </a:stretch>
        </p:blipFill>
        <p:spPr>
          <a:xfrm>
            <a:off x="410303" y="0"/>
            <a:ext cx="8602089" cy="6451567"/>
          </a:xfrm>
          <a:prstGeom prst="rect">
            <a:avLst/>
          </a:prstGeom>
        </p:spPr>
      </p:pic>
    </p:spTree>
    <p:extLst>
      <p:ext uri="{BB962C8B-B14F-4D97-AF65-F5344CB8AC3E}">
        <p14:creationId xmlns:p14="http://schemas.microsoft.com/office/powerpoint/2010/main" val="2674014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849CE-BFF5-949D-F026-6CC0AFBC74A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84CC6C6-4568-D6CC-9616-C79EAAC8FFD5}"/>
              </a:ext>
            </a:extLst>
          </p:cNvPr>
          <p:cNvSpPr>
            <a:spLocks noGrp="1"/>
          </p:cNvSpPr>
          <p:nvPr>
            <p:ph idx="1"/>
          </p:nvPr>
        </p:nvSpPr>
        <p:spPr/>
        <p:txBody>
          <a:bodyPr>
            <a:normAutofit/>
          </a:bodyPr>
          <a:lstStyle/>
          <a:p>
            <a:pPr marL="0" indent="0" algn="ctr">
              <a:buNone/>
            </a:pPr>
            <a:r>
              <a:rPr lang="en-US" sz="4000" dirty="0">
                <a:latin typeface="Algerian" panose="04020705040A02060702" pitchFamily="82" charset="0"/>
              </a:rPr>
              <a:t>THANK YOU</a:t>
            </a:r>
            <a:endParaRPr lang="en-IN" sz="4000" dirty="0">
              <a:latin typeface="Algerian" panose="04020705040A02060702" pitchFamily="82" charset="0"/>
            </a:endParaRPr>
          </a:p>
        </p:txBody>
      </p:sp>
    </p:spTree>
    <p:extLst>
      <p:ext uri="{BB962C8B-B14F-4D97-AF65-F5344CB8AC3E}">
        <p14:creationId xmlns:p14="http://schemas.microsoft.com/office/powerpoint/2010/main" val="649253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537AB-E2E2-E96D-7F2D-B16011DEEE84}"/>
              </a:ext>
            </a:extLst>
          </p:cNvPr>
          <p:cNvSpPr>
            <a:spLocks noGrp="1"/>
          </p:cNvSpPr>
          <p:nvPr>
            <p:ph type="ctrTitle"/>
          </p:nvPr>
        </p:nvSpPr>
        <p:spPr>
          <a:xfrm>
            <a:off x="1507067" y="2404534"/>
            <a:ext cx="7766936" cy="45719"/>
          </a:xfrm>
        </p:spPr>
        <p:txBody>
          <a:bodyPr/>
          <a:lstStyle/>
          <a:p>
            <a:r>
              <a:rPr lang="en-US" sz="4800" dirty="0">
                <a:latin typeface="Algerian" panose="04020705040A02060702" pitchFamily="82" charset="0"/>
              </a:rPr>
              <a:t>INTRODUCTION</a:t>
            </a:r>
            <a:endParaRPr lang="en-IN" sz="4800" dirty="0">
              <a:latin typeface="Algerian" panose="04020705040A02060702" pitchFamily="82" charset="0"/>
            </a:endParaRPr>
          </a:p>
        </p:txBody>
      </p:sp>
      <p:sp>
        <p:nvSpPr>
          <p:cNvPr id="3" name="Subtitle 2">
            <a:extLst>
              <a:ext uri="{FF2B5EF4-FFF2-40B4-BE49-F238E27FC236}">
                <a16:creationId xmlns:a16="http://schemas.microsoft.com/office/drawing/2014/main" id="{31AD596B-B062-2D84-C1DB-E706355A7A89}"/>
              </a:ext>
            </a:extLst>
          </p:cNvPr>
          <p:cNvSpPr>
            <a:spLocks noGrp="1"/>
          </p:cNvSpPr>
          <p:nvPr>
            <p:ph type="subTitle" idx="1"/>
          </p:nvPr>
        </p:nvSpPr>
        <p:spPr>
          <a:xfrm>
            <a:off x="1054360" y="2760928"/>
            <a:ext cx="8733452" cy="2996993"/>
          </a:xfrm>
        </p:spPr>
        <p:txBody>
          <a:bodyPr>
            <a:noAutofit/>
          </a:bodyPr>
          <a:lstStyle/>
          <a:p>
            <a:pPr algn="just"/>
            <a:r>
              <a:rPr lang="en-US" sz="2400" b="0" i="0" dirty="0">
                <a:solidFill>
                  <a:srgbClr val="1E2124"/>
                </a:solidFill>
                <a:effectLst/>
                <a:latin typeface="Times New Roman" panose="02020603050405020304" pitchFamily="18" charset="0"/>
                <a:cs typeface="Times New Roman" panose="02020603050405020304" pitchFamily="18" charset="0"/>
              </a:rPr>
              <a:t>Marketing research encompasses a range of activities aimed at gathering information and data to help your company to better understand its target market. Once you capture market research data, you can then leverage it  to introduce or upgrade products, improve the customer experience, craft a sharper marketing position, or help in  guiding business decisions.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20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59EDE-2CFF-6A4E-B39C-5BB4F45C967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263D431-E684-39B8-C2FD-D9A5318108A8}"/>
              </a:ext>
            </a:extLst>
          </p:cNvPr>
          <p:cNvSpPr>
            <a:spLocks noGrp="1"/>
          </p:cNvSpPr>
          <p:nvPr>
            <p:ph idx="1"/>
          </p:nvPr>
        </p:nvSpPr>
        <p:spPr>
          <a:xfrm>
            <a:off x="677334" y="1614791"/>
            <a:ext cx="8596668" cy="4426572"/>
          </a:xfrm>
        </p:spPr>
        <p:txBody>
          <a:bodyPr>
            <a:noAutofit/>
          </a:bodyPr>
          <a:lstStyle/>
          <a:p>
            <a:pPr algn="just"/>
            <a:r>
              <a:rPr lang="en-US" sz="2000" b="0" i="0" dirty="0">
                <a:effectLst/>
                <a:latin typeface="Times New Roman" panose="02020603050405020304" pitchFamily="18" charset="0"/>
                <a:cs typeface="Times New Roman" panose="02020603050405020304" pitchFamily="18" charset="0"/>
              </a:rPr>
              <a:t>Market research is the process by which companies seek to collect data systematically to make better decisions. Still, its true value lies in the way in which all the data obtained is used to achieve a better knowledge of the market consumer.</a:t>
            </a:r>
          </a:p>
          <a:p>
            <a:pPr algn="just"/>
            <a:r>
              <a:rPr lang="en-US" sz="2000" b="0" i="0" dirty="0">
                <a:effectLst/>
                <a:latin typeface="Times New Roman" panose="02020603050405020304" pitchFamily="18" charset="0"/>
                <a:cs typeface="Times New Roman" panose="02020603050405020304" pitchFamily="18" charset="0"/>
              </a:rPr>
              <a:t>The process of market research can be done through deploying </a:t>
            </a:r>
            <a:r>
              <a:rPr lang="en-US" sz="2000" b="0" i="0" u="none" strike="noStrike" dirty="0">
                <a:solidFill>
                  <a:srgbClr val="1B87E6"/>
                </a:solidFill>
                <a:effectLst/>
                <a:latin typeface="Times New Roman" panose="02020603050405020304" pitchFamily="18" charset="0"/>
                <a:cs typeface="Times New Roman" panose="02020603050405020304" pitchFamily="18" charset="0"/>
                <a:hlinkClick r:id="rId2"/>
              </a:rPr>
              <a:t>surveys</a:t>
            </a:r>
            <a:r>
              <a:rPr lang="en-US" sz="2000" b="0" i="0" dirty="0">
                <a:effectLst/>
                <a:latin typeface="Times New Roman" panose="02020603050405020304" pitchFamily="18" charset="0"/>
                <a:cs typeface="Times New Roman" panose="02020603050405020304" pitchFamily="18" charset="0"/>
              </a:rPr>
              <a:t>, interacting with a group of people, also known as a </a:t>
            </a:r>
            <a:r>
              <a:rPr lang="en-US" sz="2000" b="0" i="0" u="none" strike="noStrike" dirty="0">
                <a:solidFill>
                  <a:srgbClr val="1B87E6"/>
                </a:solidFill>
                <a:effectLst/>
                <a:latin typeface="Times New Roman" panose="02020603050405020304" pitchFamily="18" charset="0"/>
                <a:cs typeface="Times New Roman" panose="02020603050405020304" pitchFamily="18" charset="0"/>
                <a:hlinkClick r:id="rId3"/>
              </a:rPr>
              <a:t>sample</a:t>
            </a:r>
            <a:r>
              <a:rPr lang="en-US" sz="2000" b="0" i="0" dirty="0">
                <a:effectLst/>
                <a:latin typeface="Times New Roman" panose="02020603050405020304" pitchFamily="18" charset="0"/>
                <a:cs typeface="Times New Roman" panose="02020603050405020304" pitchFamily="18" charset="0"/>
              </a:rPr>
              <a:t>, conducting interviews, and other similar processes.  </a:t>
            </a:r>
          </a:p>
          <a:p>
            <a:pPr algn="just"/>
            <a:r>
              <a:rPr lang="en-US" sz="2000" b="0" i="0" dirty="0">
                <a:effectLst/>
                <a:latin typeface="Times New Roman" panose="02020603050405020304" pitchFamily="18" charset="0"/>
                <a:cs typeface="Times New Roman" panose="02020603050405020304" pitchFamily="18" charset="0"/>
              </a:rPr>
              <a:t>The primary purpose of conducting </a:t>
            </a:r>
            <a:r>
              <a:rPr lang="en-US" sz="2000" b="1" i="0" dirty="0">
                <a:effectLst/>
                <a:latin typeface="Times New Roman" panose="02020603050405020304" pitchFamily="18" charset="0"/>
                <a:cs typeface="Times New Roman" panose="02020603050405020304" pitchFamily="18" charset="0"/>
              </a:rPr>
              <a:t>market research</a:t>
            </a:r>
            <a:r>
              <a:rPr lang="en-US" sz="2000" b="0" i="0" dirty="0">
                <a:effectLst/>
                <a:latin typeface="Times New Roman" panose="02020603050405020304" pitchFamily="18" charset="0"/>
                <a:cs typeface="Times New Roman" panose="02020603050405020304" pitchFamily="18" charset="0"/>
              </a:rPr>
              <a:t> is to understand or examine the market associated with a particular product or service to decide how the </a:t>
            </a:r>
            <a:r>
              <a:rPr lang="en-US" sz="2000" b="0" i="0" u="none" strike="noStrike" dirty="0">
                <a:solidFill>
                  <a:srgbClr val="1B87E6"/>
                </a:solidFill>
                <a:effectLst/>
                <a:latin typeface="Times New Roman" panose="02020603050405020304" pitchFamily="18" charset="0"/>
                <a:cs typeface="Times New Roman" panose="02020603050405020304" pitchFamily="18" charset="0"/>
                <a:hlinkClick r:id="rId4"/>
              </a:rPr>
              <a:t>audience</a:t>
            </a:r>
            <a:r>
              <a:rPr lang="en-US" sz="2000" b="0" i="0" dirty="0">
                <a:effectLst/>
                <a:latin typeface="Times New Roman" panose="02020603050405020304" pitchFamily="18" charset="0"/>
                <a:cs typeface="Times New Roman" panose="02020603050405020304" pitchFamily="18" charset="0"/>
              </a:rPr>
              <a:t> will react to a product or service. The information obtained from conducting market research can be used to tailor marketing/ advertising activities or determine consumers’ feature priorities/service requirement (if any).</a:t>
            </a:r>
          </a:p>
          <a:p>
            <a:pPr marL="0" indent="0" algn="just">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3558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AF4CF-8DA2-FBE3-D395-6136FACCA563}"/>
              </a:ext>
            </a:extLst>
          </p:cNvPr>
          <p:cNvSpPr>
            <a:spLocks noGrp="1"/>
          </p:cNvSpPr>
          <p:nvPr>
            <p:ph type="title"/>
          </p:nvPr>
        </p:nvSpPr>
        <p:spPr/>
        <p:txBody>
          <a:bodyPr>
            <a:normAutofit fontScale="90000"/>
          </a:bodyPr>
          <a:lstStyle/>
          <a:p>
            <a:pPr algn="just"/>
            <a:r>
              <a:rPr lang="en-US" b="0" i="0" dirty="0">
                <a:solidFill>
                  <a:srgbClr val="082C64"/>
                </a:solidFill>
                <a:effectLst/>
                <a:latin typeface="Algerian" panose="04020705040A02060702" pitchFamily="82" charset="0"/>
              </a:rPr>
              <a:t>Why is market research important?</a:t>
            </a:r>
            <a:br>
              <a:rPr lang="en-US" b="0" i="0" dirty="0">
                <a:solidFill>
                  <a:srgbClr val="082C64"/>
                </a:solidFill>
                <a:effectLst/>
                <a:latin typeface="Algerian" panose="04020705040A02060702" pitchFamily="82" charset="0"/>
              </a:rPr>
            </a:br>
            <a:endParaRPr lang="en-IN" dirty="0">
              <a:latin typeface="Algerian" panose="04020705040A02060702" pitchFamily="82" charset="0"/>
            </a:endParaRPr>
          </a:p>
        </p:txBody>
      </p:sp>
      <p:sp>
        <p:nvSpPr>
          <p:cNvPr id="3" name="Content Placeholder 2">
            <a:extLst>
              <a:ext uri="{FF2B5EF4-FFF2-40B4-BE49-F238E27FC236}">
                <a16:creationId xmlns:a16="http://schemas.microsoft.com/office/drawing/2014/main" id="{53BC6EB6-771F-2389-7F96-59A13E839E80}"/>
              </a:ext>
            </a:extLst>
          </p:cNvPr>
          <p:cNvSpPr>
            <a:spLocks noGrp="1"/>
          </p:cNvSpPr>
          <p:nvPr>
            <p:ph idx="1"/>
          </p:nvPr>
        </p:nvSpPr>
        <p:spPr>
          <a:xfrm>
            <a:off x="677334" y="1343609"/>
            <a:ext cx="8596668" cy="4697754"/>
          </a:xfrm>
        </p:spPr>
        <p:txBody>
          <a:bodyPr>
            <a:noAutofit/>
          </a:bodyPr>
          <a:lstStyle/>
          <a:p>
            <a:pPr marL="0" indent="0" algn="just">
              <a:buNone/>
            </a:pPr>
            <a:r>
              <a:rPr lang="en-US" sz="2000" b="0" i="0" dirty="0">
                <a:effectLst/>
                <a:latin typeface="Times New Roman" panose="02020603050405020304" pitchFamily="18" charset="0"/>
                <a:cs typeface="Times New Roman" panose="02020603050405020304" pitchFamily="18" charset="0"/>
              </a:rPr>
              <a:t>Conducting research is one of the best ways of achieving </a:t>
            </a:r>
            <a:r>
              <a:rPr lang="en-US" sz="2000" b="0" i="0" u="none" strike="noStrike" dirty="0">
                <a:solidFill>
                  <a:srgbClr val="1B87E6"/>
                </a:solidFill>
                <a:effectLst/>
                <a:latin typeface="Times New Roman" panose="02020603050405020304" pitchFamily="18" charset="0"/>
                <a:cs typeface="Times New Roman" panose="02020603050405020304" pitchFamily="18" charset="0"/>
                <a:hlinkClick r:id="rId2"/>
              </a:rPr>
              <a:t>customer satisfaction</a:t>
            </a:r>
            <a:r>
              <a:rPr lang="en-US" sz="2000" b="0" i="0" dirty="0">
                <a:effectLst/>
                <a:latin typeface="Times New Roman" panose="02020603050405020304" pitchFamily="18" charset="0"/>
                <a:cs typeface="Times New Roman" panose="02020603050405020304" pitchFamily="18" charset="0"/>
              </a:rPr>
              <a:t>, reducing </a:t>
            </a:r>
            <a:r>
              <a:rPr lang="en-US" sz="2000" b="0" i="0" u="none" strike="noStrike" dirty="0">
                <a:solidFill>
                  <a:srgbClr val="1B87E6"/>
                </a:solidFill>
                <a:effectLst/>
                <a:latin typeface="Times New Roman" panose="02020603050405020304" pitchFamily="18" charset="0"/>
                <a:cs typeface="Times New Roman" panose="02020603050405020304" pitchFamily="18" charset="0"/>
                <a:hlinkClick r:id="rId3"/>
              </a:rPr>
              <a:t>customer churn</a:t>
            </a:r>
            <a:r>
              <a:rPr lang="en-US" sz="2000" b="0" i="0" dirty="0">
                <a:effectLst/>
                <a:latin typeface="Times New Roman" panose="02020603050405020304" pitchFamily="18" charset="0"/>
                <a:cs typeface="Times New Roman" panose="02020603050405020304" pitchFamily="18" charset="0"/>
              </a:rPr>
              <a:t> and elevating business. Here are the reasons why market research is important and should be considered in any business:</a:t>
            </a:r>
          </a:p>
          <a:p>
            <a:pPr algn="just">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Valuable information:</a:t>
            </a:r>
            <a:r>
              <a:rPr lang="en-US" sz="2000" b="0" i="0" dirty="0">
                <a:effectLst/>
                <a:latin typeface="Times New Roman" panose="02020603050405020304" pitchFamily="18" charset="0"/>
                <a:cs typeface="Times New Roman" panose="02020603050405020304" pitchFamily="18" charset="0"/>
              </a:rPr>
              <a:t> It provides information and opportunities about the value of existing and new products, thus, helping businesses plan and strategize accordingly.</a:t>
            </a:r>
          </a:p>
          <a:p>
            <a:pPr algn="just">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Customer-centric:</a:t>
            </a:r>
            <a:r>
              <a:rPr lang="en-US" sz="2000" b="0" i="0" dirty="0">
                <a:effectLst/>
                <a:latin typeface="Times New Roman" panose="02020603050405020304" pitchFamily="18" charset="0"/>
                <a:cs typeface="Times New Roman" panose="02020603050405020304" pitchFamily="18" charset="0"/>
              </a:rPr>
              <a:t> It helps to determine what the customers need and want. Marketing is customer-centric and understanding the customers and their needs will help businesses design products or services that best suit them. Remember that tracing your</a:t>
            </a:r>
            <a:r>
              <a:rPr lang="en-US" sz="2000" b="0" i="0" u="none" strike="noStrike" dirty="0">
                <a:solidFill>
                  <a:srgbClr val="1B87E6"/>
                </a:solidFill>
                <a:effectLst/>
                <a:latin typeface="Times New Roman" panose="02020603050405020304" pitchFamily="18" charset="0"/>
                <a:cs typeface="Times New Roman" panose="02020603050405020304" pitchFamily="18" charset="0"/>
                <a:hlinkClick r:id="rId4"/>
              </a:rPr>
              <a:t> customer journey</a:t>
            </a:r>
            <a:r>
              <a:rPr lang="en-US" sz="2000" b="0" i="0" dirty="0">
                <a:effectLst/>
                <a:latin typeface="Times New Roman" panose="02020603050405020304" pitchFamily="18" charset="0"/>
                <a:cs typeface="Times New Roman" panose="02020603050405020304" pitchFamily="18" charset="0"/>
              </a:rPr>
              <a:t> is a great way to gain valuable insights into your customers’ sentiments toward your brand.</a:t>
            </a:r>
          </a:p>
          <a:p>
            <a:pPr algn="just"/>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19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A1517-95E6-4CC4-BEF1-E0B4F5F038B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2468FEF-5112-2B98-5283-4AEB9360C2F0}"/>
              </a:ext>
            </a:extLst>
          </p:cNvPr>
          <p:cNvSpPr>
            <a:spLocks noGrp="1"/>
          </p:cNvSpPr>
          <p:nvPr>
            <p:ph idx="1"/>
          </p:nvPr>
        </p:nvSpPr>
        <p:spPr/>
        <p:txBody>
          <a:bodyPr>
            <a:normAutofit/>
          </a:bodyPr>
          <a:lstStyle/>
          <a:p>
            <a:pPr algn="just">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Forecasts: </a:t>
            </a:r>
            <a:r>
              <a:rPr lang="en-US" sz="2000" b="0" i="0" dirty="0">
                <a:effectLst/>
                <a:latin typeface="Times New Roman" panose="02020603050405020304" pitchFamily="18" charset="0"/>
                <a:cs typeface="Times New Roman" panose="02020603050405020304" pitchFamily="18" charset="0"/>
              </a:rPr>
              <a:t>By understanding the needs of customers, businesses can also forecast their production and sales. Market research also helps in determining optimum inventory stock.</a:t>
            </a:r>
          </a:p>
          <a:p>
            <a:pPr algn="just">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Competitive advantage:</a:t>
            </a:r>
            <a:r>
              <a:rPr lang="en-US" sz="2000" b="0" i="0" dirty="0">
                <a:effectLst/>
                <a:latin typeface="Times New Roman" panose="02020603050405020304" pitchFamily="18" charset="0"/>
                <a:cs typeface="Times New Roman" panose="02020603050405020304" pitchFamily="18" charset="0"/>
              </a:rPr>
              <a:t> To stay ahead of competitors market research is a vital tool to carry out comparative studies. Businesses can devise business strategies that can help them stay ahead of their competitors.</a:t>
            </a:r>
          </a:p>
          <a:p>
            <a:pPr>
              <a:buFont typeface="Wingdings" panose="05000000000000000000" pitchFamily="2" charset="2"/>
              <a:buChar char="q"/>
            </a:pPr>
            <a:endParaRPr lang="en-IN" sz="2000" dirty="0"/>
          </a:p>
        </p:txBody>
      </p:sp>
    </p:spTree>
    <p:extLst>
      <p:ext uri="{BB962C8B-B14F-4D97-AF65-F5344CB8AC3E}">
        <p14:creationId xmlns:p14="http://schemas.microsoft.com/office/powerpoint/2010/main" val="3944405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BE73E-DFE0-6626-F2D3-94859A84987B}"/>
              </a:ext>
            </a:extLst>
          </p:cNvPr>
          <p:cNvSpPr>
            <a:spLocks noGrp="1"/>
          </p:cNvSpPr>
          <p:nvPr>
            <p:ph type="title"/>
          </p:nvPr>
        </p:nvSpPr>
        <p:spPr/>
        <p:txBody>
          <a:bodyPr>
            <a:normAutofit fontScale="90000"/>
          </a:bodyPr>
          <a:lstStyle/>
          <a:p>
            <a:pPr algn="ctr"/>
            <a:r>
              <a:rPr lang="en-US" dirty="0">
                <a:solidFill>
                  <a:schemeClr val="accent2">
                    <a:lumMod val="75000"/>
                  </a:schemeClr>
                </a:solidFill>
                <a:latin typeface="Algerian" panose="04020705040A02060702" pitchFamily="82" charset="0"/>
              </a:rPr>
              <a:t>BENEFITS </a:t>
            </a:r>
            <a:r>
              <a:rPr lang="en-US" b="0" i="0" dirty="0">
                <a:solidFill>
                  <a:schemeClr val="accent2">
                    <a:lumMod val="75000"/>
                  </a:schemeClr>
                </a:solidFill>
                <a:effectLst/>
                <a:latin typeface="Algerian" panose="04020705040A02060702" pitchFamily="82" charset="0"/>
              </a:rPr>
              <a:t> of an Efficient Market Research</a:t>
            </a:r>
            <a:br>
              <a:rPr lang="en-US" b="0" i="0" dirty="0">
                <a:solidFill>
                  <a:schemeClr val="accent2">
                    <a:lumMod val="75000"/>
                  </a:schemeClr>
                </a:solidFill>
                <a:effectLst/>
                <a:latin typeface="Algerian" panose="04020705040A02060702" pitchFamily="82" charset="0"/>
              </a:rPr>
            </a:br>
            <a:endParaRPr lang="en-IN" dirty="0">
              <a:solidFill>
                <a:schemeClr val="accent2">
                  <a:lumMod val="75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EBB054D4-7194-13E1-D6BE-E9152E63215B}"/>
              </a:ext>
            </a:extLst>
          </p:cNvPr>
          <p:cNvSpPr>
            <a:spLocks noGrp="1"/>
          </p:cNvSpPr>
          <p:nvPr>
            <p:ph idx="1"/>
          </p:nvPr>
        </p:nvSpPr>
        <p:spPr>
          <a:xfrm>
            <a:off x="677334" y="1707503"/>
            <a:ext cx="8596668" cy="4333860"/>
          </a:xfrm>
        </p:spPr>
        <p:txBody>
          <a:bodyPr>
            <a:noAutofit/>
          </a:bodyPr>
          <a:lstStyle/>
          <a:p>
            <a:pPr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Choose an appropriate sales system:</a:t>
            </a:r>
            <a:r>
              <a:rPr lang="en-US" sz="2000" b="0" i="0" dirty="0">
                <a:effectLst/>
                <a:latin typeface="Times New Roman" panose="02020603050405020304" pitchFamily="18" charset="0"/>
                <a:cs typeface="Times New Roman" panose="02020603050405020304" pitchFamily="18" charset="0"/>
              </a:rPr>
              <a:t> Select a precise sales system according to what the market is asking for, and according to this, the product/service can be positioned in the market.</a:t>
            </a:r>
          </a:p>
          <a:p>
            <a:pPr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Learn about customer preferences:</a:t>
            </a:r>
            <a:r>
              <a:rPr lang="en-US" sz="2000" b="0" i="0" dirty="0">
                <a:effectLst/>
                <a:latin typeface="Times New Roman" panose="02020603050405020304" pitchFamily="18" charset="0"/>
                <a:cs typeface="Times New Roman" panose="02020603050405020304" pitchFamily="18" charset="0"/>
              </a:rPr>
              <a:t> It helps to know how the preferences (and tastes) of the clients change so that the company can satisfy preferences, purchasing habits, and income levels. Researchers can determine the type of product that must be manufactured or sold based on the specific needs of consumers.</a:t>
            </a:r>
          </a:p>
          <a:p>
            <a:pPr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Gather details about customer perception of the brand:</a:t>
            </a:r>
            <a:r>
              <a:rPr lang="en-US" sz="2000" b="0" i="0" dirty="0">
                <a:effectLst/>
                <a:latin typeface="Times New Roman" panose="02020603050405020304" pitchFamily="18" charset="0"/>
                <a:cs typeface="Times New Roman" panose="02020603050405020304" pitchFamily="18" charset="0"/>
              </a:rPr>
              <a:t> In addition to generating information, market research helps a researcher in understanding how the customers perceive the organization or brand.</a:t>
            </a:r>
          </a:p>
          <a:p>
            <a:pPr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Analyze customer communication methods:</a:t>
            </a:r>
            <a:r>
              <a:rPr lang="en-US" sz="2000" b="0" i="0" dirty="0">
                <a:effectLst/>
                <a:latin typeface="Times New Roman" panose="02020603050405020304" pitchFamily="18" charset="0"/>
                <a:cs typeface="Times New Roman" panose="02020603050405020304" pitchFamily="18" charset="0"/>
              </a:rPr>
              <a:t> Market research serves as a guide for communication with current and potential clients.</a:t>
            </a:r>
          </a:p>
          <a:p>
            <a:pPr algn="just">
              <a:buFont typeface="Wingdings" panose="05000000000000000000" pitchFamily="2" charset="2"/>
              <a:buChar char="q"/>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840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43FF9-B08B-8D3D-0072-65667175AC30}"/>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A84ECFE5-B15C-40FC-1B0E-9E062CE4DB7F}"/>
              </a:ext>
            </a:extLst>
          </p:cNvPr>
          <p:cNvSpPr>
            <a:spLocks noGrp="1"/>
          </p:cNvSpPr>
          <p:nvPr>
            <p:ph idx="1"/>
          </p:nvPr>
        </p:nvSpPr>
        <p:spPr>
          <a:xfrm>
            <a:off x="677334" y="746449"/>
            <a:ext cx="8596668" cy="5822302"/>
          </a:xfrm>
        </p:spPr>
        <p:txBody>
          <a:bodyPr>
            <a:noAutofit/>
          </a:bodyPr>
          <a:lstStyle/>
          <a:p>
            <a:pPr algn="just">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Make well-informed decisions:</a:t>
            </a:r>
            <a:r>
              <a:rPr lang="en-US" sz="2000" b="0" i="0" dirty="0">
                <a:effectLst/>
                <a:latin typeface="Times New Roman" panose="02020603050405020304" pitchFamily="18" charset="0"/>
                <a:cs typeface="Times New Roman" panose="02020603050405020304" pitchFamily="18" charset="0"/>
              </a:rPr>
              <a:t> The growth of an organization is dependent on the way decisions are made by the management. Using market research techniques, the management can make business decisions based on obtained results that back their knowledge and experience. Market research helps to know market trends, hence to carry it out frequently to get to know the customers thoroughly.</a:t>
            </a:r>
          </a:p>
          <a:p>
            <a:pPr algn="just">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Gain accurate information:</a:t>
            </a:r>
            <a:r>
              <a:rPr lang="en-US" sz="2000" b="0" i="0" dirty="0">
                <a:effectLst/>
                <a:latin typeface="Times New Roman" panose="02020603050405020304" pitchFamily="18" charset="0"/>
                <a:cs typeface="Times New Roman" panose="02020603050405020304" pitchFamily="18" charset="0"/>
              </a:rPr>
              <a:t> Market research provides real and accurate information that will prepare the organization for any mishaps that may happen in the future. By properly investigating the market, a business will undoubtedly be taking a step forward, and therefore it will be taking advantage of its existing competitors.</a:t>
            </a:r>
          </a:p>
          <a:p>
            <a:pPr algn="just">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Determine the market size:</a:t>
            </a:r>
            <a:r>
              <a:rPr lang="en-US" sz="2000" b="0" i="0" dirty="0">
                <a:effectLst/>
                <a:latin typeface="Times New Roman" panose="02020603050405020304" pitchFamily="18" charset="0"/>
                <a:cs typeface="Times New Roman" panose="02020603050405020304" pitchFamily="18" charset="0"/>
              </a:rPr>
              <a:t> A researcher can evaluate the size of the market that must be covered in case of selling a product or service in order to make profits.</a:t>
            </a:r>
          </a:p>
          <a:p>
            <a:pPr algn="just">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Productive business investment:</a:t>
            </a:r>
            <a:r>
              <a:rPr lang="en-US" sz="2000" b="0" i="0" dirty="0">
                <a:effectLst/>
                <a:latin typeface="Times New Roman" panose="02020603050405020304" pitchFamily="18" charset="0"/>
                <a:cs typeface="Times New Roman" panose="02020603050405020304" pitchFamily="18" charset="0"/>
              </a:rPr>
              <a:t> It is a great investment for any business because thanks to it they get invaluable information, it shows researchers the way to follow to take the right path and achieve the sales that are required.</a:t>
            </a:r>
          </a:p>
          <a:p>
            <a:pPr algn="just">
              <a:buFont typeface="Wingdings" panose="05000000000000000000" pitchFamily="2" charset="2"/>
              <a:buChar char="q"/>
            </a:pPr>
            <a:endParaRPr lang="en-US" sz="2000" b="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7978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7A3F-1007-EFEC-1109-1994881AA611}"/>
              </a:ext>
            </a:extLst>
          </p:cNvPr>
          <p:cNvSpPr>
            <a:spLocks noGrp="1"/>
          </p:cNvSpPr>
          <p:nvPr>
            <p:ph type="title"/>
          </p:nvPr>
        </p:nvSpPr>
        <p:spPr/>
        <p:txBody>
          <a:bodyPr>
            <a:normAutofit/>
          </a:bodyPr>
          <a:lstStyle/>
          <a:p>
            <a:pPr algn="ctr"/>
            <a:r>
              <a:rPr lang="en-US" b="0" i="0" dirty="0">
                <a:solidFill>
                  <a:schemeClr val="accent2">
                    <a:lumMod val="75000"/>
                  </a:schemeClr>
                </a:solidFill>
                <a:effectLst/>
                <a:latin typeface="Algerian" panose="04020705040A02060702" pitchFamily="82" charset="0"/>
              </a:rPr>
              <a:t>The marketing research process</a:t>
            </a:r>
            <a:br>
              <a:rPr lang="en-US" b="0" i="0" dirty="0">
                <a:solidFill>
                  <a:schemeClr val="accent2">
                    <a:lumMod val="75000"/>
                  </a:schemeClr>
                </a:solidFill>
                <a:effectLst/>
                <a:latin typeface="Algerian" panose="04020705040A02060702" pitchFamily="82" charset="0"/>
              </a:rPr>
            </a:br>
            <a:endParaRPr lang="en-IN" dirty="0">
              <a:solidFill>
                <a:schemeClr val="accent2">
                  <a:lumMod val="75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FE8B3FBD-2528-2CC2-7E21-430F98A06B6B}"/>
              </a:ext>
            </a:extLst>
          </p:cNvPr>
          <p:cNvSpPr>
            <a:spLocks noGrp="1"/>
          </p:cNvSpPr>
          <p:nvPr>
            <p:ph idx="1"/>
          </p:nvPr>
        </p:nvSpPr>
        <p:spPr/>
        <p:txBody>
          <a:bodyPr>
            <a:normAutofit/>
          </a:bodyPr>
          <a:lstStyle/>
          <a:p>
            <a:pPr marL="0" indent="0" algn="just">
              <a:buNone/>
            </a:pPr>
            <a:r>
              <a:rPr lang="en-US" sz="2400" b="0" i="0" dirty="0">
                <a:solidFill>
                  <a:srgbClr val="1E2124"/>
                </a:solidFill>
                <a:effectLst/>
                <a:latin typeface="Times New Roman" panose="02020603050405020304" pitchFamily="18" charset="0"/>
                <a:cs typeface="Times New Roman" panose="02020603050405020304" pitchFamily="18" charset="0"/>
              </a:rPr>
              <a:t>The marketing research process follows a series of sequential steps that allow you to focus your efforts on understanding and addressing customer challenges. </a:t>
            </a:r>
          </a:p>
          <a:p>
            <a:pPr marL="0" indent="0" algn="just">
              <a:buNone/>
            </a:pPr>
            <a:r>
              <a:rPr lang="en-US" sz="2400" b="0" i="0" dirty="0">
                <a:solidFill>
                  <a:srgbClr val="1E2124"/>
                </a:solidFill>
                <a:effectLst/>
                <a:latin typeface="Times New Roman" panose="02020603050405020304" pitchFamily="18" charset="0"/>
                <a:cs typeface="Times New Roman" panose="02020603050405020304" pitchFamily="18" charset="0"/>
              </a:rPr>
              <a:t>Market research is only as good as the information it collects. That’s why it’s critical to follow a step-by-step process that all leads to</a:t>
            </a:r>
            <a:r>
              <a:rPr lang="en-US" sz="2400" b="0" i="0" dirty="0">
                <a:solidFill>
                  <a:srgbClr val="007FAA"/>
                </a:solidFill>
                <a:effectLst/>
                <a:latin typeface="Times New Roman" panose="02020603050405020304" pitchFamily="18" charset="0"/>
                <a:cs typeface="Times New Roman" panose="02020603050405020304" pitchFamily="18" charset="0"/>
                <a:hlinkClick r:id="rId2"/>
              </a:rPr>
              <a:t> gathering quality data</a:t>
            </a:r>
            <a:r>
              <a:rPr lang="en-US" sz="2400" b="0" i="0" dirty="0">
                <a:solidFill>
                  <a:srgbClr val="1E2124"/>
                </a:solidFill>
                <a:effectLst/>
                <a:latin typeface="Times New Roman" panose="02020603050405020304" pitchFamily="18" charset="0"/>
                <a:cs typeface="Times New Roman" panose="02020603050405020304" pitchFamily="18" charset="0"/>
              </a:rPr>
              <a:t> that is accurate and actionable. The following six steps offer the roadmap to success:</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112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3181A-A556-C9FF-1BFA-B32F91274AD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27792DD-0086-CE00-093E-F7A1B12556C7}"/>
              </a:ext>
            </a:extLst>
          </p:cNvPr>
          <p:cNvSpPr>
            <a:spLocks noGrp="1"/>
          </p:cNvSpPr>
          <p:nvPr>
            <p:ph idx="1"/>
          </p:nvPr>
        </p:nvSpPr>
        <p:spPr>
          <a:xfrm>
            <a:off x="677334" y="2160589"/>
            <a:ext cx="8596668" cy="4296195"/>
          </a:xfrm>
        </p:spPr>
        <p:txBody>
          <a:bodyPr>
            <a:noAutofit/>
          </a:bodyPr>
          <a:lstStyle/>
          <a:p>
            <a:pPr marL="0" indent="0" algn="just">
              <a:buNone/>
            </a:pPr>
            <a:r>
              <a:rPr lang="en-US" b="0" i="0" dirty="0">
                <a:solidFill>
                  <a:srgbClr val="1E2124"/>
                </a:solidFill>
                <a:effectLst/>
                <a:latin typeface="Times New Roman" panose="02020603050405020304" pitchFamily="18" charset="0"/>
                <a:cs typeface="Times New Roman" panose="02020603050405020304" pitchFamily="18" charset="0"/>
              </a:rPr>
              <a:t>1.   Define the problem. Focus on the core customer challenge to solve.</a:t>
            </a:r>
          </a:p>
          <a:p>
            <a:pPr marL="0" indent="0" algn="just">
              <a:buNone/>
            </a:pPr>
            <a:r>
              <a:rPr lang="en-US" b="0" i="0" dirty="0">
                <a:solidFill>
                  <a:srgbClr val="1E2124"/>
                </a:solidFill>
                <a:effectLst/>
                <a:latin typeface="Times New Roman" panose="02020603050405020304" pitchFamily="18" charset="0"/>
                <a:cs typeface="Times New Roman" panose="02020603050405020304" pitchFamily="18" charset="0"/>
              </a:rPr>
              <a:t>2.   Develop your research plan. Create a roadmap that includes i</a:t>
            </a:r>
            <a:r>
              <a:rPr lang="en-US" b="0" i="0" dirty="0">
                <a:solidFill>
                  <a:srgbClr val="007FAA"/>
                </a:solidFill>
                <a:effectLst/>
                <a:latin typeface="Times New Roman" panose="02020603050405020304" pitchFamily="18" charset="0"/>
                <a:cs typeface="Times New Roman" panose="02020603050405020304" pitchFamily="18" charset="0"/>
                <a:hlinkClick r:id="rId2"/>
              </a:rPr>
              <a:t>dentifying your target audience</a:t>
            </a:r>
            <a:r>
              <a:rPr lang="en-US" b="0" i="0" dirty="0">
                <a:solidFill>
                  <a:srgbClr val="1E2124"/>
                </a:solidFill>
                <a:effectLst/>
                <a:latin typeface="Times New Roman" panose="02020603050405020304" pitchFamily="18" charset="0"/>
                <a:cs typeface="Times New Roman" panose="02020603050405020304" pitchFamily="18" charset="0"/>
              </a:rPr>
              <a:t>, as well as determining what research tools to use, and the timeline and resources for the project.</a:t>
            </a:r>
          </a:p>
          <a:p>
            <a:pPr marL="0" indent="0" algn="just">
              <a:buNone/>
            </a:pPr>
            <a:r>
              <a:rPr lang="en-US" b="0" i="0" dirty="0">
                <a:solidFill>
                  <a:srgbClr val="1E2124"/>
                </a:solidFill>
                <a:effectLst/>
                <a:latin typeface="Times New Roman" panose="02020603050405020304" pitchFamily="18" charset="0"/>
                <a:cs typeface="Times New Roman" panose="02020603050405020304" pitchFamily="18" charset="0"/>
              </a:rPr>
              <a:t>3.   Gather your information. Whether you use surveys, interviews or other methods, you will gather and organize your data. You can rely on </a:t>
            </a:r>
            <a:r>
              <a:rPr lang="en-US" b="0" i="0" dirty="0">
                <a:solidFill>
                  <a:srgbClr val="007FAA"/>
                </a:solidFill>
                <a:effectLst/>
                <a:latin typeface="Times New Roman" panose="02020603050405020304" pitchFamily="18" charset="0"/>
                <a:cs typeface="Times New Roman" panose="02020603050405020304" pitchFamily="18" charset="0"/>
                <a:hlinkClick r:id="rId3"/>
              </a:rPr>
              <a:t>qualitative and/or quantitative data</a:t>
            </a:r>
            <a:r>
              <a:rPr lang="en-US" b="0" i="0" dirty="0">
                <a:solidFill>
                  <a:srgbClr val="1E2124"/>
                </a:solidFill>
                <a:effectLst/>
                <a:latin typeface="Times New Roman" panose="02020603050405020304" pitchFamily="18" charset="0"/>
                <a:cs typeface="Times New Roman" panose="02020603050405020304" pitchFamily="18" charset="0"/>
              </a:rPr>
              <a:t> to help you get started.</a:t>
            </a:r>
          </a:p>
          <a:p>
            <a:pPr marL="0" indent="0" algn="just">
              <a:buNone/>
            </a:pPr>
            <a:r>
              <a:rPr lang="en-US" b="0" i="0" dirty="0">
                <a:solidFill>
                  <a:srgbClr val="1E2124"/>
                </a:solidFill>
                <a:effectLst/>
                <a:latin typeface="Times New Roman" panose="02020603050405020304" pitchFamily="18" charset="0"/>
                <a:cs typeface="Times New Roman" panose="02020603050405020304" pitchFamily="18" charset="0"/>
              </a:rPr>
              <a:t>4.   Analyze your data. Review the data for meaningful insights and home in on key points that will help inform your marketing campaigns and strategies.</a:t>
            </a:r>
          </a:p>
          <a:p>
            <a:pPr marL="0" indent="0" algn="just">
              <a:buNone/>
            </a:pPr>
            <a:r>
              <a:rPr lang="en-US" b="0" i="0" dirty="0">
                <a:solidFill>
                  <a:srgbClr val="1E2124"/>
                </a:solidFill>
                <a:effectLst/>
                <a:latin typeface="Times New Roman" panose="02020603050405020304" pitchFamily="18" charset="0"/>
                <a:cs typeface="Times New Roman" panose="02020603050405020304" pitchFamily="18" charset="0"/>
              </a:rPr>
              <a:t>5.   Develop a strategy. Determine how your business can shape your future products and services with the marketing research you’ve just done.</a:t>
            </a:r>
          </a:p>
          <a:p>
            <a:pPr marL="0" indent="0" algn="just">
              <a:buNone/>
            </a:pPr>
            <a:r>
              <a:rPr lang="en-US" b="0" i="0" dirty="0">
                <a:solidFill>
                  <a:srgbClr val="1E2124"/>
                </a:solidFill>
                <a:effectLst/>
                <a:latin typeface="Times New Roman" panose="02020603050405020304" pitchFamily="18" charset="0"/>
                <a:cs typeface="Times New Roman" panose="02020603050405020304" pitchFamily="18" charset="0"/>
              </a:rPr>
              <a:t>6.   Take action. Plan those next steps, which may include new product development, further concept testing, a new product launch, or fresh marketing campaign.</a:t>
            </a: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90297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204</TotalTime>
  <Words>984</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Algerian</vt:lpstr>
      <vt:lpstr>Arial</vt:lpstr>
      <vt:lpstr>Times New Roman</vt:lpstr>
      <vt:lpstr>Trebuchet MS</vt:lpstr>
      <vt:lpstr>Wingdings</vt:lpstr>
      <vt:lpstr>Wingdings 3</vt:lpstr>
      <vt:lpstr>Facet</vt:lpstr>
      <vt:lpstr>PowerPoint Presentation</vt:lpstr>
      <vt:lpstr>INTRODUCTION</vt:lpstr>
      <vt:lpstr>PowerPoint Presentation</vt:lpstr>
      <vt:lpstr>Why is market research important? </vt:lpstr>
      <vt:lpstr>PowerPoint Presentation</vt:lpstr>
      <vt:lpstr>BENEFITS  of an Efficient Market Research </vt:lpstr>
      <vt:lpstr>PowerPoint Presentation</vt:lpstr>
      <vt:lpstr>The marketing research process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Shailee Upadhayay</dc:creator>
  <cp:lastModifiedBy>Shailee Upadhayay</cp:lastModifiedBy>
  <cp:revision>1</cp:revision>
  <dcterms:created xsi:type="dcterms:W3CDTF">2023-02-18T14:04:28Z</dcterms:created>
  <dcterms:modified xsi:type="dcterms:W3CDTF">2023-02-20T14:47:12Z</dcterms:modified>
</cp:coreProperties>
</file>